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5"/>
  </p:notesMasterIdLst>
  <p:sldIdLst>
    <p:sldId id="256" r:id="rId2"/>
    <p:sldId id="264" r:id="rId3"/>
    <p:sldId id="260" r:id="rId4"/>
    <p:sldId id="270" r:id="rId5"/>
    <p:sldId id="263" r:id="rId6"/>
    <p:sldId id="261" r:id="rId7"/>
    <p:sldId id="278" r:id="rId8"/>
    <p:sldId id="265" r:id="rId9"/>
    <p:sldId id="274" r:id="rId10"/>
    <p:sldId id="268" r:id="rId11"/>
    <p:sldId id="269" r:id="rId12"/>
    <p:sldId id="272" r:id="rId13"/>
    <p:sldId id="271" r:id="rId14"/>
    <p:sldId id="257" r:id="rId15"/>
    <p:sldId id="259" r:id="rId16"/>
    <p:sldId id="277" r:id="rId17"/>
    <p:sldId id="273" r:id="rId18"/>
    <p:sldId id="276" r:id="rId19"/>
    <p:sldId id="267" r:id="rId20"/>
    <p:sldId id="262" r:id="rId21"/>
    <p:sldId id="275" r:id="rId22"/>
    <p:sldId id="266" r:id="rId23"/>
    <p:sldId id="25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952BC6-4497-4B50-A567-F4D9575653F7}" type="datetimeFigureOut">
              <a:rPr lang="en-US" smtClean="0"/>
              <a:t>12/9/2014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473F31-F319-4709-BAC7-2F336F36B744}" type="slidenum">
              <a:rPr lang="en-US" smtClean="0"/>
              <a:t>‹#›</a:t>
            </a:fld>
            <a:endParaRPr lang="en-US"/>
          </a:p>
        </p:txBody>
      </p:sp>
    </p:spTree>
    <p:extLst>
      <p:ext uri="{BB962C8B-B14F-4D97-AF65-F5344CB8AC3E}">
        <p14:creationId xmlns:p14="http://schemas.microsoft.com/office/powerpoint/2010/main" val="15919475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8473F31-F319-4709-BAC7-2F336F36B744}" type="slidenum">
              <a:rPr lang="en-US" smtClean="0"/>
              <a:t>1</a:t>
            </a:fld>
            <a:endParaRPr lang="en-US"/>
          </a:p>
        </p:txBody>
      </p:sp>
    </p:spTree>
    <p:extLst>
      <p:ext uri="{BB962C8B-B14F-4D97-AF65-F5344CB8AC3E}">
        <p14:creationId xmlns:p14="http://schemas.microsoft.com/office/powerpoint/2010/main" val="28373159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C94344-4F90-45BB-9F20-93F2B7CE2FDF}" type="datetimeFigureOut">
              <a:rPr lang="en-US" smtClean="0"/>
              <a:t>12/9/2014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18835B-5425-4413-A783-86AC9830E553}" type="slidenum">
              <a:rPr lang="en-US" smtClean="0"/>
              <a:t>‹#›</a:t>
            </a:fld>
            <a:endParaRPr lang="en-US"/>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C94344-4F90-45BB-9F20-93F2B7CE2FDF}" type="datetimeFigureOut">
              <a:rPr lang="en-US" smtClean="0"/>
              <a:t>12/9/2014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18835B-5425-4413-A783-86AC9830E55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C94344-4F90-45BB-9F20-93F2B7CE2FDF}" type="datetimeFigureOut">
              <a:rPr lang="en-US" smtClean="0"/>
              <a:t>12/9/2014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18835B-5425-4413-A783-86AC9830E55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6C94344-4F90-45BB-9F20-93F2B7CE2FDF}" type="datetimeFigureOut">
              <a:rPr lang="en-US" smtClean="0"/>
              <a:t>12/9/2014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18835B-5425-4413-A783-86AC9830E553}"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C94344-4F90-45BB-9F20-93F2B7CE2FDF}" type="datetimeFigureOut">
              <a:rPr lang="en-US" smtClean="0"/>
              <a:t>12/9/2014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18835B-5425-4413-A783-86AC9830E55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6C94344-4F90-45BB-9F20-93F2B7CE2FDF}" type="datetimeFigureOut">
              <a:rPr lang="en-US" smtClean="0"/>
              <a:t>12/9/2014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18835B-5425-4413-A783-86AC9830E553}"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C94344-4F90-45BB-9F20-93F2B7CE2FDF}" type="datetimeFigureOut">
              <a:rPr lang="en-US" smtClean="0"/>
              <a:t>12/9/2014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C18835B-5425-4413-A783-86AC9830E553}"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C94344-4F90-45BB-9F20-93F2B7CE2FDF}" type="datetimeFigureOut">
              <a:rPr lang="en-US" smtClean="0"/>
              <a:t>12/9/2014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C18835B-5425-4413-A783-86AC9830E55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C94344-4F90-45BB-9F20-93F2B7CE2FDF}" type="datetimeFigureOut">
              <a:rPr lang="en-US" smtClean="0"/>
              <a:t>12/9/2014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C18835B-5425-4413-A783-86AC9830E55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C94344-4F90-45BB-9F20-93F2B7CE2FDF}" type="datetimeFigureOut">
              <a:rPr lang="en-US" smtClean="0"/>
              <a:t>12/9/2014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18835B-5425-4413-A783-86AC9830E55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C94344-4F90-45BB-9F20-93F2B7CE2FDF}" type="datetimeFigureOut">
              <a:rPr lang="en-US" smtClean="0"/>
              <a:t>12/9/2014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18835B-5425-4413-A783-86AC9830E553}" type="slidenum">
              <a:rPr lang="en-US" smtClean="0"/>
              <a:t>‹#›</a:t>
            </a:fld>
            <a:endParaRPr lang="en-US"/>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6C94344-4F90-45BB-9F20-93F2B7CE2FDF}" type="datetimeFigureOut">
              <a:rPr lang="en-US" smtClean="0"/>
              <a:t>12/9/2014</a:t>
            </a:fld>
            <a:endParaRPr lang="en-US"/>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0C18835B-5425-4413-A783-86AC9830E55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19</a:t>
            </a:r>
            <a:r>
              <a:rPr lang="en-US" baseline="30000" dirty="0" smtClean="0"/>
              <a:t>th</a:t>
            </a:r>
            <a:r>
              <a:rPr lang="en-US" dirty="0" smtClean="0"/>
              <a:t> Century Reformers and Social Change</a:t>
            </a:r>
            <a:endParaRPr lang="en-US" dirty="0"/>
          </a:p>
        </p:txBody>
      </p:sp>
      <p:sp>
        <p:nvSpPr>
          <p:cNvPr id="2" name="Title 1"/>
          <p:cNvSpPr>
            <a:spLocks noGrp="1"/>
          </p:cNvSpPr>
          <p:nvPr>
            <p:ph type="ctrTitle"/>
          </p:nvPr>
        </p:nvSpPr>
        <p:spPr/>
        <p:txBody>
          <a:bodyPr/>
          <a:lstStyle/>
          <a:p>
            <a:r>
              <a:rPr lang="en-US" dirty="0" smtClean="0"/>
              <a:t>Abolitionists and Reformers</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2600" y="146198"/>
            <a:ext cx="3168650" cy="227330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11540" y="146198"/>
            <a:ext cx="1992376" cy="2819400"/>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0918739">
            <a:off x="1013600" y="195781"/>
            <a:ext cx="1883884" cy="2743200"/>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914982">
            <a:off x="5895330" y="317414"/>
            <a:ext cx="2514600" cy="2866644"/>
          </a:xfrm>
          <a:prstGeom prst="rect">
            <a:avLst/>
          </a:prstGeom>
        </p:spPr>
      </p:pic>
    </p:spTree>
    <p:extLst>
      <p:ext uri="{BB962C8B-B14F-4D97-AF65-F5344CB8AC3E}">
        <p14:creationId xmlns:p14="http://schemas.microsoft.com/office/powerpoint/2010/main" val="26786402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657600"/>
            <a:ext cx="4495800" cy="725093"/>
          </a:xfrm>
        </p:spPr>
        <p:txBody>
          <a:bodyPr/>
          <a:lstStyle/>
          <a:p>
            <a:r>
              <a:rPr lang="en-US" dirty="0" smtClean="0"/>
              <a:t>The Seneca Falls Convention</a:t>
            </a:r>
            <a:endParaRPr lang="en-US"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371600" y="304800"/>
            <a:ext cx="6179547" cy="3017679"/>
          </a:xfrm>
        </p:spPr>
      </p:pic>
      <p:sp>
        <p:nvSpPr>
          <p:cNvPr id="4" name="Text Placeholder 3"/>
          <p:cNvSpPr>
            <a:spLocks noGrp="1"/>
          </p:cNvSpPr>
          <p:nvPr>
            <p:ph type="body" sz="half" idx="2"/>
          </p:nvPr>
        </p:nvSpPr>
        <p:spPr>
          <a:xfrm>
            <a:off x="990600" y="4572000"/>
            <a:ext cx="7086600" cy="1293920"/>
          </a:xfrm>
        </p:spPr>
        <p:txBody>
          <a:bodyPr>
            <a:normAutofit lnSpcReduction="10000"/>
          </a:bodyPr>
          <a:lstStyle/>
          <a:p>
            <a:r>
              <a:rPr lang="en-US" dirty="0"/>
              <a:t>This 1848 meeting in upstate New York was the first time that women had publically demanded the right to vote.  The Declaration of Sentiments was ratified by the women – and men – who attended the meeting. </a:t>
            </a:r>
            <a:r>
              <a:rPr lang="en-US" dirty="0" smtClean="0"/>
              <a:t>  The document itself contained some very questionable rhetoric.  It argued that if even the “ignorant Irishman in the ditch” or – gasp – African-Americans were allowed to vote, women should be granted the franchise.</a:t>
            </a:r>
            <a:endParaRPr lang="en-US" dirty="0"/>
          </a:p>
        </p:txBody>
      </p:sp>
    </p:spTree>
    <p:extLst>
      <p:ext uri="{BB962C8B-B14F-4D97-AF65-F5344CB8AC3E}">
        <p14:creationId xmlns:p14="http://schemas.microsoft.com/office/powerpoint/2010/main" val="33829315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0"/>
            <a:ext cx="3636085" cy="609600"/>
          </a:xfrm>
        </p:spPr>
        <p:txBody>
          <a:bodyPr/>
          <a:lstStyle/>
          <a:p>
            <a:r>
              <a:rPr lang="en-US" dirty="0" smtClean="0"/>
              <a:t>Gradualism </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833137" y="731838"/>
            <a:ext cx="3538551" cy="4894262"/>
          </a:xfrm>
        </p:spPr>
      </p:pic>
      <p:sp>
        <p:nvSpPr>
          <p:cNvPr id="4" name="Text Placeholder 3"/>
          <p:cNvSpPr>
            <a:spLocks noGrp="1"/>
          </p:cNvSpPr>
          <p:nvPr>
            <p:ph type="body" sz="half" idx="2"/>
          </p:nvPr>
        </p:nvSpPr>
        <p:spPr>
          <a:xfrm>
            <a:off x="914400" y="1524000"/>
            <a:ext cx="3550025" cy="4113320"/>
          </a:xfrm>
        </p:spPr>
        <p:txBody>
          <a:bodyPr/>
          <a:lstStyle/>
          <a:p>
            <a:r>
              <a:rPr lang="en-US" dirty="0"/>
              <a:t>This term refers to the slow and regimented ending of slavery over time.  Advocates of this method believed the slave trade would end first, and then, that slavery would be phased out. </a:t>
            </a:r>
            <a:r>
              <a:rPr lang="en-US" dirty="0" smtClean="0"/>
              <a:t>In fact, most Northern states had ended slavery in there states during the early part of the 19</a:t>
            </a:r>
            <a:r>
              <a:rPr lang="en-US" baseline="30000" dirty="0" smtClean="0"/>
              <a:t>th</a:t>
            </a:r>
            <a:r>
              <a:rPr lang="en-US" dirty="0" smtClean="0"/>
              <a:t> Century using these tactics.  People born into slavery would be emancipated – </a:t>
            </a:r>
          </a:p>
          <a:p>
            <a:endParaRPr lang="en-US" dirty="0"/>
          </a:p>
          <a:p>
            <a:r>
              <a:rPr lang="en-US" dirty="0" smtClean="0"/>
              <a:t>Women were freed at the age of 18. </a:t>
            </a:r>
          </a:p>
          <a:p>
            <a:endParaRPr lang="en-US" dirty="0" smtClean="0"/>
          </a:p>
          <a:p>
            <a:r>
              <a:rPr lang="en-US" dirty="0" smtClean="0"/>
              <a:t>Men would be freed at the age of 21.</a:t>
            </a:r>
            <a:endParaRPr lang="en-US" dirty="0"/>
          </a:p>
        </p:txBody>
      </p:sp>
    </p:spTree>
    <p:extLst>
      <p:ext uri="{BB962C8B-B14F-4D97-AF65-F5344CB8AC3E}">
        <p14:creationId xmlns:p14="http://schemas.microsoft.com/office/powerpoint/2010/main" val="27042879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90600"/>
            <a:ext cx="2742305" cy="1258493"/>
          </a:xfrm>
        </p:spPr>
        <p:txBody>
          <a:bodyPr/>
          <a:lstStyle/>
          <a:p>
            <a:r>
              <a:rPr lang="en-US" dirty="0" smtClean="0"/>
              <a:t>Compensated Emancipation </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33800" y="1066800"/>
            <a:ext cx="4940747" cy="3886200"/>
          </a:xfrm>
        </p:spPr>
      </p:pic>
      <p:sp>
        <p:nvSpPr>
          <p:cNvPr id="4" name="Text Placeholder 3"/>
          <p:cNvSpPr>
            <a:spLocks noGrp="1"/>
          </p:cNvSpPr>
          <p:nvPr>
            <p:ph type="body" sz="half" idx="2"/>
          </p:nvPr>
        </p:nvSpPr>
        <p:spPr>
          <a:xfrm>
            <a:off x="609600" y="2286000"/>
            <a:ext cx="2895600" cy="2590800"/>
          </a:xfrm>
        </p:spPr>
        <p:txBody>
          <a:bodyPr/>
          <a:lstStyle/>
          <a:p>
            <a:r>
              <a:rPr lang="en-US" dirty="0"/>
              <a:t>Paying slave owners to emancipate their slaves – which many argued the government should do in order to end the institution of slavery – was referred to as this. </a:t>
            </a:r>
            <a:r>
              <a:rPr lang="en-US" dirty="0" smtClean="0"/>
              <a:t>During the Civil War, Lincoln continually proposed and considered the possibility of compensated emancipation in the border states and in Washington, D.C. </a:t>
            </a:r>
            <a:endParaRPr lang="en-US" dirty="0"/>
          </a:p>
        </p:txBody>
      </p:sp>
    </p:spTree>
    <p:extLst>
      <p:ext uri="{BB962C8B-B14F-4D97-AF65-F5344CB8AC3E}">
        <p14:creationId xmlns:p14="http://schemas.microsoft.com/office/powerpoint/2010/main" val="21453972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American Colonization Society</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29125" y="1321594"/>
            <a:ext cx="3867150" cy="3714750"/>
          </a:xfrm>
        </p:spPr>
      </p:pic>
      <p:sp>
        <p:nvSpPr>
          <p:cNvPr id="4" name="Text Placeholder 3"/>
          <p:cNvSpPr>
            <a:spLocks noGrp="1"/>
          </p:cNvSpPr>
          <p:nvPr>
            <p:ph type="body" sz="half" idx="2"/>
          </p:nvPr>
        </p:nvSpPr>
        <p:spPr/>
        <p:txBody>
          <a:bodyPr/>
          <a:lstStyle/>
          <a:p>
            <a:r>
              <a:rPr lang="en-US" dirty="0"/>
              <a:t>This organization purchased the freedom of many enslaved African-Americans, and then sent them to Africa or other faraway lands.  The nation-state of Liberia was established in this way. </a:t>
            </a:r>
          </a:p>
        </p:txBody>
      </p:sp>
    </p:spTree>
    <p:extLst>
      <p:ext uri="{BB962C8B-B14F-4D97-AF65-F5344CB8AC3E}">
        <p14:creationId xmlns:p14="http://schemas.microsoft.com/office/powerpoint/2010/main" val="39298789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1143000"/>
            <a:ext cx="3636085" cy="762000"/>
          </a:xfrm>
        </p:spPr>
        <p:txBody>
          <a:bodyPr/>
          <a:lstStyle/>
          <a:p>
            <a:r>
              <a:rPr lang="en-US" dirty="0" smtClean="0"/>
              <a:t>Abolitionism</a:t>
            </a:r>
            <a:endParaRPr lang="en-US" dirty="0"/>
          </a:p>
        </p:txBody>
      </p:sp>
      <p:pic>
        <p:nvPicPr>
          <p:cNvPr id="2" name="Content Placeholder 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48200" y="1371600"/>
            <a:ext cx="3634950" cy="4083844"/>
          </a:xfrm>
        </p:spPr>
      </p:pic>
      <p:sp>
        <p:nvSpPr>
          <p:cNvPr id="6" name="Text Placeholder 5"/>
          <p:cNvSpPr>
            <a:spLocks noGrp="1"/>
          </p:cNvSpPr>
          <p:nvPr>
            <p:ph type="body" sz="half" idx="2"/>
          </p:nvPr>
        </p:nvSpPr>
        <p:spPr>
          <a:xfrm>
            <a:off x="914400" y="2057400"/>
            <a:ext cx="3550025" cy="4572000"/>
          </a:xfrm>
        </p:spPr>
        <p:txBody>
          <a:bodyPr>
            <a:normAutofit fontScale="92500" lnSpcReduction="10000"/>
          </a:bodyPr>
          <a:lstStyle/>
          <a:p>
            <a:r>
              <a:rPr lang="en-US" dirty="0" smtClean="0"/>
              <a:t>This movement argued that all enslaved people should be emancipated immediately, without any compensation to slave owners.  This was considered an extremely radical version of social reform.  Very few northern whites ascribed to the belief.  Who did?</a:t>
            </a:r>
          </a:p>
          <a:p>
            <a:endParaRPr lang="en-US" dirty="0"/>
          </a:p>
          <a:p>
            <a:pPr marL="285750" indent="-285750">
              <a:buFont typeface="Wingdings" panose="05000000000000000000" pitchFamily="2" charset="2"/>
              <a:buChar char="§"/>
            </a:pPr>
            <a:r>
              <a:rPr lang="en-US" b="1" dirty="0" smtClean="0"/>
              <a:t>Frederick Douglass</a:t>
            </a:r>
          </a:p>
          <a:p>
            <a:pPr marL="285750" indent="-285750">
              <a:buFont typeface="Wingdings" panose="05000000000000000000" pitchFamily="2" charset="2"/>
              <a:buChar char="§"/>
            </a:pPr>
            <a:endParaRPr lang="en-US" b="1" dirty="0"/>
          </a:p>
          <a:p>
            <a:pPr marL="285750" indent="-285750">
              <a:buFont typeface="Wingdings" panose="05000000000000000000" pitchFamily="2" charset="2"/>
              <a:buChar char="§"/>
            </a:pPr>
            <a:r>
              <a:rPr lang="en-US" b="1" dirty="0" smtClean="0"/>
              <a:t>Harriet Tubman</a:t>
            </a:r>
          </a:p>
          <a:p>
            <a:pPr marL="285750" indent="-285750">
              <a:buFont typeface="Wingdings" panose="05000000000000000000" pitchFamily="2" charset="2"/>
              <a:buChar char="§"/>
            </a:pPr>
            <a:endParaRPr lang="en-US" b="1" dirty="0"/>
          </a:p>
          <a:p>
            <a:pPr marL="285750" indent="-285750">
              <a:buFont typeface="Wingdings" panose="05000000000000000000" pitchFamily="2" charset="2"/>
              <a:buChar char="§"/>
            </a:pPr>
            <a:r>
              <a:rPr lang="en-US" b="1" dirty="0" smtClean="0"/>
              <a:t>Sojourner Truth</a:t>
            </a:r>
          </a:p>
          <a:p>
            <a:pPr marL="285750" indent="-285750">
              <a:buFont typeface="Wingdings" panose="05000000000000000000" pitchFamily="2" charset="2"/>
              <a:buChar char="§"/>
            </a:pPr>
            <a:endParaRPr lang="en-US" b="1" dirty="0"/>
          </a:p>
          <a:p>
            <a:pPr marL="285750" indent="-285750">
              <a:buFont typeface="Wingdings" panose="05000000000000000000" pitchFamily="2" charset="2"/>
              <a:buChar char="§"/>
            </a:pPr>
            <a:r>
              <a:rPr lang="en-US" b="1" dirty="0" smtClean="0"/>
              <a:t>Elijah Lovejoy</a:t>
            </a:r>
          </a:p>
          <a:p>
            <a:pPr marL="285750" indent="-285750">
              <a:buFont typeface="Wingdings" panose="05000000000000000000" pitchFamily="2" charset="2"/>
              <a:buChar char="§"/>
            </a:pPr>
            <a:endParaRPr lang="en-US" b="1" dirty="0"/>
          </a:p>
          <a:p>
            <a:pPr marL="285750" indent="-285750">
              <a:buFont typeface="Wingdings" panose="05000000000000000000" pitchFamily="2" charset="2"/>
              <a:buChar char="§"/>
            </a:pPr>
            <a:r>
              <a:rPr lang="en-US" b="1" dirty="0" smtClean="0"/>
              <a:t>David Walker</a:t>
            </a:r>
          </a:p>
          <a:p>
            <a:pPr marL="285750" indent="-285750">
              <a:buFont typeface="Wingdings" panose="05000000000000000000" pitchFamily="2" charset="2"/>
              <a:buChar char="§"/>
            </a:pPr>
            <a:endParaRPr lang="en-US" b="1" dirty="0"/>
          </a:p>
          <a:p>
            <a:pPr marL="285750" indent="-285750">
              <a:buFont typeface="Wingdings" panose="05000000000000000000" pitchFamily="2" charset="2"/>
              <a:buChar char="§"/>
            </a:pPr>
            <a:r>
              <a:rPr lang="en-US" b="1" dirty="0" smtClean="0"/>
              <a:t>William Lloyd Garrison </a:t>
            </a:r>
            <a:endParaRPr lang="en-US" b="1" dirty="0"/>
          </a:p>
        </p:txBody>
      </p:sp>
    </p:spTree>
    <p:extLst>
      <p:ext uri="{BB962C8B-B14F-4D97-AF65-F5344CB8AC3E}">
        <p14:creationId xmlns:p14="http://schemas.microsoft.com/office/powerpoint/2010/main" val="2270950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066800"/>
            <a:ext cx="3636085" cy="1258493"/>
          </a:xfrm>
        </p:spPr>
        <p:txBody>
          <a:bodyPr/>
          <a:lstStyle/>
          <a:p>
            <a:r>
              <a:rPr lang="en-US" dirty="0" smtClean="0"/>
              <a:t>William Lloyd Garrison</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94225" y="1847224"/>
            <a:ext cx="4016375" cy="2663490"/>
          </a:xfrm>
        </p:spPr>
      </p:pic>
      <p:sp>
        <p:nvSpPr>
          <p:cNvPr id="4" name="Text Placeholder 3"/>
          <p:cNvSpPr>
            <a:spLocks noGrp="1"/>
          </p:cNvSpPr>
          <p:nvPr>
            <p:ph type="body" sz="half" idx="2"/>
          </p:nvPr>
        </p:nvSpPr>
        <p:spPr>
          <a:xfrm>
            <a:off x="914400" y="2438400"/>
            <a:ext cx="3550025" cy="3198920"/>
          </a:xfrm>
        </p:spPr>
        <p:txBody>
          <a:bodyPr/>
          <a:lstStyle/>
          <a:p>
            <a:r>
              <a:rPr lang="en-US" dirty="0" smtClean="0"/>
              <a:t>He was the abolitionist newspaper editor who established </a:t>
            </a:r>
            <a:r>
              <a:rPr lang="en-US" i="1" u="sng" dirty="0" smtClean="0"/>
              <a:t>The Liberator </a:t>
            </a:r>
            <a:r>
              <a:rPr lang="en-US" dirty="0" smtClean="0"/>
              <a:t>and vowed to oppose slavery come what may. Originally an advocate of gradual emancipation or compensated emancipation for slaves, Garrison would become more steadfastly anti-slavery and more radical in his views as the years moved along.  Too some degree, he even rationalized violence. </a:t>
            </a:r>
            <a:endParaRPr lang="en-US" dirty="0"/>
          </a:p>
        </p:txBody>
      </p:sp>
    </p:spTree>
    <p:extLst>
      <p:ext uri="{BB962C8B-B14F-4D97-AF65-F5344CB8AC3E}">
        <p14:creationId xmlns:p14="http://schemas.microsoft.com/office/powerpoint/2010/main" val="5375279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600200"/>
            <a:ext cx="3636085" cy="838200"/>
          </a:xfrm>
        </p:spPr>
        <p:txBody>
          <a:bodyPr/>
          <a:lstStyle/>
          <a:p>
            <a:r>
              <a:rPr lang="en-US" dirty="0" smtClean="0"/>
              <a:t>The Grimke Sisters</a:t>
            </a:r>
            <a:endParaRPr lang="en-US"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724400" y="347794"/>
            <a:ext cx="3812976" cy="5748205"/>
          </a:xfrm>
        </p:spPr>
      </p:pic>
      <p:sp>
        <p:nvSpPr>
          <p:cNvPr id="4" name="Text Placeholder 3"/>
          <p:cNvSpPr>
            <a:spLocks noGrp="1"/>
          </p:cNvSpPr>
          <p:nvPr>
            <p:ph type="body" sz="half" idx="2"/>
          </p:nvPr>
        </p:nvSpPr>
        <p:spPr>
          <a:xfrm>
            <a:off x="1075765" y="2514600"/>
            <a:ext cx="3388660" cy="3122720"/>
          </a:xfrm>
        </p:spPr>
        <p:txBody>
          <a:bodyPr>
            <a:normAutofit/>
          </a:bodyPr>
          <a:lstStyle/>
          <a:p>
            <a:r>
              <a:rPr lang="en-US" dirty="0"/>
              <a:t>These sisters – who witnessed slavery firsthand in South Carolina – would eventually move to the North so as to be safer when condemning the “peculiar institution” – slavery. </a:t>
            </a:r>
            <a:r>
              <a:rPr lang="en-US" dirty="0" smtClean="0"/>
              <a:t>Surprisingly few women spoke out against slavery, since public speaking was considered outside normal gender roles.  Notable exceptions included Harriet Tubman, Sojourner Truth, and Harriet Beecher Stowe.</a:t>
            </a:r>
            <a:endParaRPr lang="en-US" dirty="0"/>
          </a:p>
        </p:txBody>
      </p:sp>
    </p:spTree>
    <p:extLst>
      <p:ext uri="{BB962C8B-B14F-4D97-AF65-F5344CB8AC3E}">
        <p14:creationId xmlns:p14="http://schemas.microsoft.com/office/powerpoint/2010/main" val="7153097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33400"/>
            <a:ext cx="3636085" cy="685800"/>
          </a:xfrm>
        </p:spPr>
        <p:txBody>
          <a:bodyPr/>
          <a:lstStyle/>
          <a:p>
            <a:r>
              <a:rPr lang="en-US" dirty="0" smtClean="0"/>
              <a:t>Frederick Douglas</a:t>
            </a:r>
            <a:endParaRPr lang="en-US" dirty="0"/>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343400" y="497648"/>
            <a:ext cx="4395618" cy="5217351"/>
          </a:xfrm>
        </p:spPr>
      </p:pic>
      <p:sp>
        <p:nvSpPr>
          <p:cNvPr id="4" name="Text Placeholder 3"/>
          <p:cNvSpPr>
            <a:spLocks noGrp="1"/>
          </p:cNvSpPr>
          <p:nvPr>
            <p:ph type="body" sz="half" idx="2"/>
          </p:nvPr>
        </p:nvSpPr>
        <p:spPr>
          <a:xfrm>
            <a:off x="381000" y="1219200"/>
            <a:ext cx="3657600" cy="4343400"/>
          </a:xfrm>
        </p:spPr>
        <p:txBody>
          <a:bodyPr>
            <a:normAutofit/>
          </a:bodyPr>
          <a:lstStyle/>
          <a:p>
            <a:r>
              <a:rPr lang="en-US" dirty="0"/>
              <a:t>This runaway slave turned abolitionist spoke out on lecture tours, claiming that he had stolen his own body!  He also established an abolitionist newspaper called </a:t>
            </a:r>
            <a:r>
              <a:rPr lang="en-US" i="1" u="sng" dirty="0"/>
              <a:t>The North Star</a:t>
            </a:r>
            <a:r>
              <a:rPr lang="en-US" dirty="0"/>
              <a:t>. </a:t>
            </a:r>
            <a:r>
              <a:rPr lang="en-US" dirty="0" smtClean="0"/>
              <a:t>During the Civil War, he encourage Lincoln to free the enslaved and to let them fight for their own freedom.  </a:t>
            </a:r>
          </a:p>
          <a:p>
            <a:endParaRPr lang="en-US" dirty="0"/>
          </a:p>
          <a:p>
            <a:r>
              <a:rPr lang="en-US" sz="1800" dirty="0" smtClean="0">
                <a:latin typeface="Narkisim" panose="020E0502050101010101" pitchFamily="34" charset="-79"/>
                <a:ea typeface="FangSong" panose="02010609060101010101" pitchFamily="49" charset="-122"/>
                <a:cs typeface="Narkisim" panose="020E0502050101010101" pitchFamily="34" charset="-79"/>
              </a:rPr>
              <a:t>“</a:t>
            </a:r>
            <a:r>
              <a:rPr lang="en-US" sz="1800" dirty="0">
                <a:latin typeface="Narkisim" panose="020E0502050101010101" pitchFamily="34" charset="-79"/>
                <a:ea typeface="FangSong" panose="02010609060101010101" pitchFamily="49" charset="-122"/>
                <a:cs typeface="Narkisim" panose="020E0502050101010101" pitchFamily="34" charset="-79"/>
              </a:rPr>
              <a:t>No man can be truly free whose liberty is dependent upon the thought, feeling and action of others, and who has himself no means in his own hands for guarding, protecting, defending and maintaining that liberty”</a:t>
            </a:r>
          </a:p>
        </p:txBody>
      </p:sp>
    </p:spTree>
    <p:extLst>
      <p:ext uri="{BB962C8B-B14F-4D97-AF65-F5344CB8AC3E}">
        <p14:creationId xmlns:p14="http://schemas.microsoft.com/office/powerpoint/2010/main" val="34912994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2208905" cy="1258493"/>
          </a:xfrm>
        </p:spPr>
        <p:txBody>
          <a:bodyPr/>
          <a:lstStyle/>
          <a:p>
            <a:r>
              <a:rPr lang="en-US" dirty="0" smtClean="0"/>
              <a:t>Elijah Lovejoy</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19400" y="1401794"/>
            <a:ext cx="5791200" cy="3554349"/>
          </a:xfrm>
        </p:spPr>
      </p:pic>
      <p:sp>
        <p:nvSpPr>
          <p:cNvPr id="4" name="Text Placeholder 3"/>
          <p:cNvSpPr>
            <a:spLocks noGrp="1"/>
          </p:cNvSpPr>
          <p:nvPr>
            <p:ph type="body" sz="half" idx="2"/>
          </p:nvPr>
        </p:nvSpPr>
        <p:spPr>
          <a:xfrm>
            <a:off x="685801" y="1905000"/>
            <a:ext cx="1981200" cy="3732320"/>
          </a:xfrm>
        </p:spPr>
        <p:txBody>
          <a:bodyPr/>
          <a:lstStyle/>
          <a:p>
            <a:r>
              <a:rPr lang="en-US" dirty="0"/>
              <a:t>He was killed in Alton, IL for publishing an abolitionist newspaper; his printing press was thrown into the Mississippi River. </a:t>
            </a:r>
            <a:r>
              <a:rPr lang="en-US" dirty="0" smtClean="0"/>
              <a:t>When the murder took place in 1837, it was one of the first times that white mobs had killed a white man over the issue of African-American slavery. </a:t>
            </a:r>
            <a:endParaRPr lang="en-US" dirty="0"/>
          </a:p>
        </p:txBody>
      </p:sp>
    </p:spTree>
    <p:extLst>
      <p:ext uri="{BB962C8B-B14F-4D97-AF65-F5344CB8AC3E}">
        <p14:creationId xmlns:p14="http://schemas.microsoft.com/office/powerpoint/2010/main" val="40255465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828800"/>
            <a:ext cx="3636085" cy="685800"/>
          </a:xfrm>
        </p:spPr>
        <p:txBody>
          <a:bodyPr/>
          <a:lstStyle/>
          <a:p>
            <a:r>
              <a:rPr lang="en-US" dirty="0" smtClean="0"/>
              <a:t>David Walker</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94225" y="1539786"/>
            <a:ext cx="4016375" cy="3278366"/>
          </a:xfrm>
        </p:spPr>
      </p:pic>
      <p:sp>
        <p:nvSpPr>
          <p:cNvPr id="4" name="Text Placeholder 3"/>
          <p:cNvSpPr>
            <a:spLocks noGrp="1"/>
          </p:cNvSpPr>
          <p:nvPr>
            <p:ph type="body" sz="half" idx="2"/>
          </p:nvPr>
        </p:nvSpPr>
        <p:spPr>
          <a:xfrm>
            <a:off x="1075765" y="2514600"/>
            <a:ext cx="3388660" cy="3122720"/>
          </a:xfrm>
        </p:spPr>
        <p:txBody>
          <a:bodyPr/>
          <a:lstStyle/>
          <a:p>
            <a:r>
              <a:rPr lang="en-US" dirty="0"/>
              <a:t>His </a:t>
            </a:r>
            <a:r>
              <a:rPr lang="en-US" i="1" u="sng" dirty="0"/>
              <a:t>Appeal</a:t>
            </a:r>
            <a:r>
              <a:rPr lang="en-US" dirty="0"/>
              <a:t> to enslaved African-Americans explained that violence against their masters was justified.  When the book reached the South, it was banned and burned.  Within two years of the publication of the work, it’s author had been poisoned to death. </a:t>
            </a:r>
          </a:p>
        </p:txBody>
      </p:sp>
    </p:spTree>
    <p:extLst>
      <p:ext uri="{BB962C8B-B14F-4D97-AF65-F5344CB8AC3E}">
        <p14:creationId xmlns:p14="http://schemas.microsoft.com/office/powerpoint/2010/main" val="27521229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1"/>
            <a:ext cx="3636085" cy="914400"/>
          </a:xfrm>
        </p:spPr>
        <p:txBody>
          <a:bodyPr/>
          <a:lstStyle/>
          <a:p>
            <a:r>
              <a:rPr lang="en-US" dirty="0" smtClean="0"/>
              <a:t>Dorothea Dix</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1999" y="640954"/>
            <a:ext cx="3998277" cy="4997846"/>
          </a:xfrm>
        </p:spPr>
      </p:pic>
      <p:sp>
        <p:nvSpPr>
          <p:cNvPr id="4" name="Text Placeholder 3"/>
          <p:cNvSpPr>
            <a:spLocks noGrp="1"/>
          </p:cNvSpPr>
          <p:nvPr>
            <p:ph type="body" sz="half" idx="2"/>
          </p:nvPr>
        </p:nvSpPr>
        <p:spPr>
          <a:xfrm>
            <a:off x="1075765" y="3048000"/>
            <a:ext cx="3388660" cy="2589320"/>
          </a:xfrm>
        </p:spPr>
        <p:txBody>
          <a:bodyPr/>
          <a:lstStyle/>
          <a:p>
            <a:r>
              <a:rPr lang="en-US" dirty="0" smtClean="0"/>
              <a:t>She launched a movement for the better treatment of the mentally ill – and for prison reform.  At the time, many people suffering from mental illness were locked away in prisons.  Worse still, there was a widespread belief that the mentally ill felt no pain – nor warmth or cold – and that delegating them to substandard living conditions was therefore justifiable.</a:t>
            </a:r>
            <a:endParaRPr lang="en-US" dirty="0"/>
          </a:p>
        </p:txBody>
      </p:sp>
    </p:spTree>
    <p:extLst>
      <p:ext uri="{BB962C8B-B14F-4D97-AF65-F5344CB8AC3E}">
        <p14:creationId xmlns:p14="http://schemas.microsoft.com/office/powerpoint/2010/main" val="34192625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2819400" cy="1258493"/>
          </a:xfrm>
        </p:spPr>
        <p:txBody>
          <a:bodyPr/>
          <a:lstStyle/>
          <a:p>
            <a:r>
              <a:rPr lang="en-US" dirty="0" smtClean="0"/>
              <a:t>Nat Turner’s Rebellion</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52800" y="1207294"/>
            <a:ext cx="5257800" cy="3943350"/>
          </a:xfrm>
        </p:spPr>
      </p:pic>
      <p:sp>
        <p:nvSpPr>
          <p:cNvPr id="4" name="Text Placeholder 3"/>
          <p:cNvSpPr>
            <a:spLocks noGrp="1"/>
          </p:cNvSpPr>
          <p:nvPr>
            <p:ph type="body" sz="half" idx="2"/>
          </p:nvPr>
        </p:nvSpPr>
        <p:spPr>
          <a:xfrm>
            <a:off x="457200" y="2209800"/>
            <a:ext cx="2819400" cy="3124200"/>
          </a:xfrm>
        </p:spPr>
        <p:txBody>
          <a:bodyPr>
            <a:normAutofit/>
          </a:bodyPr>
          <a:lstStyle/>
          <a:p>
            <a:r>
              <a:rPr lang="en-US" dirty="0" smtClean="0"/>
              <a:t>He led a violent uprising in Virginia in 1831, which resulted in the bloodiest slave revolt in all American history.  Over fifty whites were killed in Southampton County.  After a month of anxiety in Virginia while Turner was on the lam, he was captured, hanged, and then skinned.  Hundreds of suspected conspirators were put to death as well. Southern states ratcheted up restrictions on the enslaved population afterwards. </a:t>
            </a:r>
            <a:endParaRPr lang="en-US" dirty="0"/>
          </a:p>
        </p:txBody>
      </p:sp>
    </p:spTree>
    <p:extLst>
      <p:ext uri="{BB962C8B-B14F-4D97-AF65-F5344CB8AC3E}">
        <p14:creationId xmlns:p14="http://schemas.microsoft.com/office/powerpoint/2010/main" val="36256056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Denmark Vesey</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94225" y="1590795"/>
            <a:ext cx="4016375" cy="3176348"/>
          </a:xfrm>
        </p:spPr>
      </p:pic>
      <p:sp>
        <p:nvSpPr>
          <p:cNvPr id="4" name="Text Placeholder 3"/>
          <p:cNvSpPr>
            <a:spLocks noGrp="1"/>
          </p:cNvSpPr>
          <p:nvPr>
            <p:ph type="body" sz="half" idx="2"/>
          </p:nvPr>
        </p:nvSpPr>
        <p:spPr/>
        <p:txBody>
          <a:bodyPr/>
          <a:lstStyle/>
          <a:p>
            <a:r>
              <a:rPr lang="en-US" dirty="0"/>
              <a:t>He was a free black – and a minister – from South Carolina who organized a revolt against slavery in 1822.  The plot was uncovered, and dozens were executed. </a:t>
            </a:r>
          </a:p>
        </p:txBody>
      </p:sp>
    </p:spTree>
    <p:extLst>
      <p:ext uri="{BB962C8B-B14F-4D97-AF65-F5344CB8AC3E}">
        <p14:creationId xmlns:p14="http://schemas.microsoft.com/office/powerpoint/2010/main" val="37456673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Gabriel </a:t>
            </a:r>
            <a:endParaRPr lang="en-US" dirty="0"/>
          </a:p>
        </p:txBody>
      </p:sp>
      <p:sp>
        <p:nvSpPr>
          <p:cNvPr id="4" name="Text Placeholder 3"/>
          <p:cNvSpPr>
            <a:spLocks noGrp="1"/>
          </p:cNvSpPr>
          <p:nvPr>
            <p:ph type="body" sz="half" idx="2"/>
          </p:nvPr>
        </p:nvSpPr>
        <p:spPr/>
        <p:txBody>
          <a:bodyPr/>
          <a:lstStyle/>
          <a:p>
            <a:r>
              <a:rPr lang="en-US" dirty="0" smtClean="0"/>
              <a:t>He planned out a slave revolt in Richmond, VA in the year 1800.  Before the plan was put into action, however, it was discovered.  Dozens of conspirators were put to death.  Gabriel’s plan – which involved both African-Americans and whites – was to take the Governor hostage and negotiate an end to slavery.  </a:t>
            </a:r>
            <a:endParaRPr lang="en-US" dirty="0"/>
          </a:p>
        </p:txBody>
      </p:sp>
      <p:pic>
        <p:nvPicPr>
          <p:cNvPr id="5"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0" y="1676400"/>
            <a:ext cx="4160044" cy="4160044"/>
          </a:xfrm>
        </p:spPr>
      </p:pic>
    </p:spTree>
    <p:extLst>
      <p:ext uri="{BB962C8B-B14F-4D97-AF65-F5344CB8AC3E}">
        <p14:creationId xmlns:p14="http://schemas.microsoft.com/office/powerpoint/2010/main" val="9274579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371600"/>
            <a:ext cx="2437505" cy="1258493"/>
          </a:xfrm>
        </p:spPr>
        <p:txBody>
          <a:bodyPr/>
          <a:lstStyle/>
          <a:p>
            <a:r>
              <a:rPr lang="en-US" dirty="0" smtClean="0"/>
              <a:t>The </a:t>
            </a:r>
            <a:r>
              <a:rPr lang="en-US" dirty="0" err="1" smtClean="0"/>
              <a:t>Stono</a:t>
            </a:r>
            <a:r>
              <a:rPr lang="en-US" dirty="0" smtClean="0"/>
              <a:t> Rebellion</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114800" y="2286000"/>
            <a:ext cx="4723410" cy="3276600"/>
          </a:xfrm>
        </p:spPr>
      </p:pic>
      <p:sp>
        <p:nvSpPr>
          <p:cNvPr id="4" name="Text Placeholder 3"/>
          <p:cNvSpPr>
            <a:spLocks noGrp="1"/>
          </p:cNvSpPr>
          <p:nvPr>
            <p:ph type="body" sz="half" idx="2"/>
          </p:nvPr>
        </p:nvSpPr>
        <p:spPr>
          <a:xfrm>
            <a:off x="533400" y="2667000"/>
            <a:ext cx="3352800" cy="3505200"/>
          </a:xfrm>
        </p:spPr>
        <p:txBody>
          <a:bodyPr/>
          <a:lstStyle/>
          <a:p>
            <a:r>
              <a:rPr lang="en-US" dirty="0" smtClean="0"/>
              <a:t>In 1739, a group of South Carolina enslaved men led by “</a:t>
            </a:r>
            <a:r>
              <a:rPr lang="en-US" dirty="0" err="1" smtClean="0"/>
              <a:t>Jemmy</a:t>
            </a:r>
            <a:r>
              <a:rPr lang="en-US" dirty="0" smtClean="0"/>
              <a:t>” attempted to escape to Spanish-controlled Florida using violent force.  Dozens died in the failed effort. Fears of slave revolts caused Southerners to impose slave codes of the most severe form.  The bloodletting in South Carolina seemed to be encouraged by the Spanish.  Any effort to undermine the institution of slavery was viewed as an attack on the social hierarchy of the entire South and punished severely. </a:t>
            </a:r>
            <a:endParaRPr lang="en-US" dirty="0"/>
          </a:p>
        </p:txBody>
      </p:sp>
    </p:spTree>
    <p:extLst>
      <p:ext uri="{BB962C8B-B14F-4D97-AF65-F5344CB8AC3E}">
        <p14:creationId xmlns:p14="http://schemas.microsoft.com/office/powerpoint/2010/main" val="42335679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14400"/>
            <a:ext cx="3636085" cy="685800"/>
          </a:xfrm>
        </p:spPr>
        <p:txBody>
          <a:bodyPr/>
          <a:lstStyle/>
          <a:p>
            <a:r>
              <a:rPr lang="en-US" dirty="0" smtClean="0"/>
              <a:t>Lyman Beecher</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62986" y="731838"/>
            <a:ext cx="3678853" cy="4894262"/>
          </a:xfrm>
        </p:spPr>
      </p:pic>
      <p:sp>
        <p:nvSpPr>
          <p:cNvPr id="4" name="Text Placeholder 3"/>
          <p:cNvSpPr>
            <a:spLocks noGrp="1"/>
          </p:cNvSpPr>
          <p:nvPr>
            <p:ph type="body" sz="half" idx="2"/>
          </p:nvPr>
        </p:nvSpPr>
        <p:spPr>
          <a:xfrm>
            <a:off x="914400" y="1752600"/>
            <a:ext cx="3550025" cy="3884720"/>
          </a:xfrm>
        </p:spPr>
        <p:txBody>
          <a:bodyPr>
            <a:normAutofit/>
          </a:bodyPr>
          <a:lstStyle/>
          <a:p>
            <a:r>
              <a:rPr lang="en-US" dirty="0" smtClean="0"/>
              <a:t>The nation’s most popular minister, he encouraged the growth of benevolent societies to help spread Christianity and do good works.  His daughter gained greater fame still – she was the author of the novel </a:t>
            </a:r>
            <a:r>
              <a:rPr lang="en-US" i="1" u="sng" dirty="0" smtClean="0"/>
              <a:t>Uncle Tom’s Cabin</a:t>
            </a:r>
            <a:r>
              <a:rPr lang="en-US" dirty="0" smtClean="0"/>
              <a:t>.  </a:t>
            </a:r>
          </a:p>
          <a:p>
            <a:endParaRPr lang="en-US" dirty="0"/>
          </a:p>
          <a:p>
            <a:r>
              <a:rPr lang="en-US" dirty="0" smtClean="0"/>
              <a:t>Benevolent societies would include groups like: </a:t>
            </a:r>
          </a:p>
          <a:p>
            <a:pPr marL="285750" indent="-285750">
              <a:buFont typeface="Wingdings" panose="05000000000000000000" pitchFamily="2" charset="2"/>
              <a:buChar char="§"/>
            </a:pPr>
            <a:r>
              <a:rPr lang="en-US" dirty="0" smtClean="0"/>
              <a:t>The Salvation Army</a:t>
            </a:r>
          </a:p>
          <a:p>
            <a:pPr marL="285750" indent="-285750">
              <a:buFont typeface="Wingdings" panose="05000000000000000000" pitchFamily="2" charset="2"/>
              <a:buChar char="§"/>
            </a:pPr>
            <a:r>
              <a:rPr lang="en-US" dirty="0" smtClean="0"/>
              <a:t>The YMCA</a:t>
            </a:r>
          </a:p>
          <a:p>
            <a:pPr marL="285750" indent="-285750">
              <a:buFont typeface="Wingdings" panose="05000000000000000000" pitchFamily="2" charset="2"/>
              <a:buChar char="§"/>
            </a:pPr>
            <a:r>
              <a:rPr lang="en-US" dirty="0" smtClean="0"/>
              <a:t>Christian Missionary Workers</a:t>
            </a:r>
            <a:endParaRPr lang="en-US" dirty="0"/>
          </a:p>
        </p:txBody>
      </p:sp>
    </p:spTree>
    <p:extLst>
      <p:ext uri="{BB962C8B-B14F-4D97-AF65-F5344CB8AC3E}">
        <p14:creationId xmlns:p14="http://schemas.microsoft.com/office/powerpoint/2010/main" val="19422490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33400"/>
            <a:ext cx="3636085" cy="685800"/>
          </a:xfrm>
        </p:spPr>
        <p:txBody>
          <a:bodyPr/>
          <a:lstStyle/>
          <a:p>
            <a:r>
              <a:rPr lang="en-US" dirty="0" smtClean="0"/>
              <a:t>Temperance </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94225" y="1036902"/>
            <a:ext cx="4016375" cy="4284133"/>
          </a:xfrm>
        </p:spPr>
      </p:pic>
      <p:sp>
        <p:nvSpPr>
          <p:cNvPr id="4" name="Text Placeholder 3"/>
          <p:cNvSpPr>
            <a:spLocks noGrp="1"/>
          </p:cNvSpPr>
          <p:nvPr>
            <p:ph type="body" sz="half" idx="2"/>
          </p:nvPr>
        </p:nvSpPr>
        <p:spPr>
          <a:xfrm>
            <a:off x="762000" y="1219200"/>
            <a:ext cx="3388660" cy="1371600"/>
          </a:xfrm>
        </p:spPr>
        <p:txBody>
          <a:bodyPr/>
          <a:lstStyle/>
          <a:p>
            <a:r>
              <a:rPr lang="en-US" dirty="0"/>
              <a:t>This movement encouraged moderation in the use of alcohol.  Eventually advocates of prohibition would take over the movement, and by 1919, alcohol had been banned altogether. </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0" y="2514599"/>
            <a:ext cx="3657600" cy="3992009"/>
          </a:xfrm>
          <a:prstGeom prst="rect">
            <a:avLst/>
          </a:prstGeom>
        </p:spPr>
      </p:pic>
    </p:spTree>
    <p:extLst>
      <p:ext uri="{BB962C8B-B14F-4D97-AF65-F5344CB8AC3E}">
        <p14:creationId xmlns:p14="http://schemas.microsoft.com/office/powerpoint/2010/main" val="27078021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1"/>
            <a:ext cx="3636085" cy="990600"/>
          </a:xfrm>
        </p:spPr>
        <p:txBody>
          <a:bodyPr/>
          <a:lstStyle/>
          <a:p>
            <a:r>
              <a:rPr lang="en-US" dirty="0" smtClean="0"/>
              <a:t>Horace Mann</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24400" y="843133"/>
            <a:ext cx="4039511" cy="5024267"/>
          </a:xfrm>
        </p:spPr>
      </p:pic>
      <p:sp>
        <p:nvSpPr>
          <p:cNvPr id="4" name="Text Placeholder 3"/>
          <p:cNvSpPr>
            <a:spLocks noGrp="1"/>
          </p:cNvSpPr>
          <p:nvPr>
            <p:ph type="body" sz="half" idx="2"/>
          </p:nvPr>
        </p:nvSpPr>
        <p:spPr>
          <a:xfrm>
            <a:off x="1075765" y="3276600"/>
            <a:ext cx="3388660" cy="2438400"/>
          </a:xfrm>
        </p:spPr>
        <p:txBody>
          <a:bodyPr>
            <a:normAutofit/>
          </a:bodyPr>
          <a:lstStyle/>
          <a:p>
            <a:r>
              <a:rPr lang="en-US" dirty="0" smtClean="0"/>
              <a:t>He established the “Common School Movement” to teach children – mostly immigrant children – the virtues of the republican way of life.  His views were often considered Nativist.  He worried that immigrants and poor children were too ignorant to participate in a democratic society; moreover, he feared that anti-American traditions persisted among immigrant groups. </a:t>
            </a:r>
            <a:endParaRPr lang="en-US" dirty="0"/>
          </a:p>
        </p:txBody>
      </p:sp>
    </p:spTree>
    <p:extLst>
      <p:ext uri="{BB962C8B-B14F-4D97-AF65-F5344CB8AC3E}">
        <p14:creationId xmlns:p14="http://schemas.microsoft.com/office/powerpoint/2010/main" val="39999414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609600"/>
            <a:ext cx="2057400" cy="762000"/>
          </a:xfrm>
        </p:spPr>
        <p:txBody>
          <a:bodyPr/>
          <a:lstStyle/>
          <a:p>
            <a:r>
              <a:rPr lang="en-US" dirty="0" smtClean="0"/>
              <a:t>Nativism</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19600" y="445685"/>
            <a:ext cx="4038600" cy="5959179"/>
          </a:xfrm>
        </p:spPr>
      </p:pic>
      <p:sp>
        <p:nvSpPr>
          <p:cNvPr id="4" name="Text Placeholder 3"/>
          <p:cNvSpPr>
            <a:spLocks noGrp="1"/>
          </p:cNvSpPr>
          <p:nvPr>
            <p:ph type="body" sz="half" idx="2"/>
          </p:nvPr>
        </p:nvSpPr>
        <p:spPr>
          <a:xfrm>
            <a:off x="381000" y="1676400"/>
            <a:ext cx="3581400" cy="3962400"/>
          </a:xfrm>
        </p:spPr>
        <p:txBody>
          <a:bodyPr>
            <a:normAutofit/>
          </a:bodyPr>
          <a:lstStyle/>
          <a:p>
            <a:r>
              <a:rPr lang="en-US" dirty="0" smtClean="0"/>
              <a:t>This is defined as “hostility towards foreigners.”  Irish and Chinese immigrants suffered as a result of the belief during the 1840s.  In California, heavy immigration due to the gold rush quickly turned to hostility between Americans and new immigrant groups.  Meanwhile in the East, heavy immigration from Ireland due to the “Black ’47” potato famine resulted in overcrowding and anti-Catholic feeling. </a:t>
            </a:r>
          </a:p>
        </p:txBody>
      </p:sp>
    </p:spTree>
    <p:extLst>
      <p:ext uri="{BB962C8B-B14F-4D97-AF65-F5344CB8AC3E}">
        <p14:creationId xmlns:p14="http://schemas.microsoft.com/office/powerpoint/2010/main" val="30676002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620000" y="0"/>
            <a:ext cx="645111" cy="6553200"/>
          </a:xfrm>
        </p:spPr>
        <p:txBody>
          <a:bodyPr/>
          <a:lstStyle/>
          <a:p>
            <a:r>
              <a:rPr lang="en-US" dirty="0" smtClean="0"/>
              <a:t>Nativists</a:t>
            </a:r>
            <a:endParaRPr lang="en-US" dirty="0"/>
          </a:p>
        </p:txBody>
      </p:sp>
      <p:pic>
        <p:nvPicPr>
          <p:cNvPr id="7" name="Content Placeholder 6"/>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304800" y="304800"/>
            <a:ext cx="7039554" cy="6324600"/>
          </a:xfrm>
        </p:spPr>
      </p:pic>
    </p:spTree>
    <p:extLst>
      <p:ext uri="{BB962C8B-B14F-4D97-AF65-F5344CB8AC3E}">
        <p14:creationId xmlns:p14="http://schemas.microsoft.com/office/powerpoint/2010/main" val="25440322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1"/>
            <a:ext cx="3636085" cy="838200"/>
          </a:xfrm>
        </p:spPr>
        <p:txBody>
          <a:bodyPr/>
          <a:lstStyle/>
          <a:p>
            <a:r>
              <a:rPr lang="en-US" dirty="0" smtClean="0"/>
              <a:t>Susan B. Anthony </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935537" y="1293019"/>
            <a:ext cx="3333750" cy="3771900"/>
          </a:xfrm>
        </p:spPr>
      </p:pic>
      <p:sp>
        <p:nvSpPr>
          <p:cNvPr id="4" name="Text Placeholder 3"/>
          <p:cNvSpPr>
            <a:spLocks noGrp="1"/>
          </p:cNvSpPr>
          <p:nvPr>
            <p:ph type="body" sz="half" idx="2"/>
          </p:nvPr>
        </p:nvSpPr>
        <p:spPr>
          <a:xfrm>
            <a:off x="1075765" y="3124200"/>
            <a:ext cx="3388660" cy="2513120"/>
          </a:xfrm>
        </p:spPr>
        <p:txBody>
          <a:bodyPr>
            <a:normAutofit/>
          </a:bodyPr>
          <a:lstStyle/>
          <a:p>
            <a:r>
              <a:rPr lang="en-US" dirty="0" smtClean="0"/>
              <a:t>This woman was once arrested for casting a ballot illegally in a New York election.  She was considered the leader of the woman’s movement, even for years after she was replaced by younger, more energetic, and more demanding leaders.  She did not live long enough to see the 19</a:t>
            </a:r>
            <a:r>
              <a:rPr lang="en-US" baseline="30000" dirty="0" smtClean="0"/>
              <a:t>th</a:t>
            </a:r>
            <a:r>
              <a:rPr lang="en-US" dirty="0" smtClean="0"/>
              <a:t> Amendment to the Constitution passed – giving women the right to vote in national elections. </a:t>
            </a:r>
            <a:endParaRPr lang="en-US" dirty="0"/>
          </a:p>
        </p:txBody>
      </p:sp>
    </p:spTree>
    <p:extLst>
      <p:ext uri="{BB962C8B-B14F-4D97-AF65-F5344CB8AC3E}">
        <p14:creationId xmlns:p14="http://schemas.microsoft.com/office/powerpoint/2010/main" val="10150547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Elizabeth Cady Stanton</a:t>
            </a:r>
            <a:endParaRPr lang="en-US"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724400" y="785298"/>
            <a:ext cx="3688363" cy="4701101"/>
          </a:xfrm>
        </p:spPr>
      </p:pic>
      <p:sp>
        <p:nvSpPr>
          <p:cNvPr id="4" name="Text Placeholder 3"/>
          <p:cNvSpPr>
            <a:spLocks noGrp="1"/>
          </p:cNvSpPr>
          <p:nvPr>
            <p:ph type="body" sz="half" idx="2"/>
          </p:nvPr>
        </p:nvSpPr>
        <p:spPr/>
        <p:txBody>
          <a:bodyPr/>
          <a:lstStyle/>
          <a:p>
            <a:r>
              <a:rPr lang="en-US" dirty="0"/>
              <a:t>She organized the Seneca Falls Convention and was the principle author of the Declaration of Sentiments.  She was a strong advocate for woman’s suffrage and equality of the sexes. </a:t>
            </a:r>
          </a:p>
        </p:txBody>
      </p:sp>
    </p:spTree>
    <p:extLst>
      <p:ext uri="{BB962C8B-B14F-4D97-AF65-F5344CB8AC3E}">
        <p14:creationId xmlns:p14="http://schemas.microsoft.com/office/powerpoint/2010/main" val="1881440752"/>
      </p:ext>
    </p:extLst>
  </p:cSld>
  <p:clrMapOvr>
    <a:masterClrMapping/>
  </p:clrMapOvr>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178</TotalTime>
  <Words>1319</Words>
  <Application>Microsoft Office PowerPoint</Application>
  <PresentationFormat>On-screen Show (4:3)</PresentationFormat>
  <Paragraphs>69</Paragraphs>
  <Slides>23</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FangSong</vt:lpstr>
      <vt:lpstr>Calibri</vt:lpstr>
      <vt:lpstr>Georgia</vt:lpstr>
      <vt:lpstr>Narkisim</vt:lpstr>
      <vt:lpstr>Trebuchet MS</vt:lpstr>
      <vt:lpstr>Wingdings</vt:lpstr>
      <vt:lpstr>Slipstream</vt:lpstr>
      <vt:lpstr>Abolitionists and Reformers</vt:lpstr>
      <vt:lpstr>Dorothea Dix</vt:lpstr>
      <vt:lpstr>Lyman Beecher</vt:lpstr>
      <vt:lpstr>Temperance </vt:lpstr>
      <vt:lpstr>Horace Mann</vt:lpstr>
      <vt:lpstr>Nativism</vt:lpstr>
      <vt:lpstr>Nativists</vt:lpstr>
      <vt:lpstr>Susan B. Anthony </vt:lpstr>
      <vt:lpstr>Elizabeth Cady Stanton</vt:lpstr>
      <vt:lpstr>The Seneca Falls Convention</vt:lpstr>
      <vt:lpstr>Gradualism </vt:lpstr>
      <vt:lpstr>Compensated Emancipation </vt:lpstr>
      <vt:lpstr>The American Colonization Society</vt:lpstr>
      <vt:lpstr>Abolitionism</vt:lpstr>
      <vt:lpstr>William Lloyd Garrison</vt:lpstr>
      <vt:lpstr>The Grimke Sisters</vt:lpstr>
      <vt:lpstr>Frederick Douglas</vt:lpstr>
      <vt:lpstr>Elijah Lovejoy</vt:lpstr>
      <vt:lpstr>David Walker</vt:lpstr>
      <vt:lpstr>Nat Turner’s Rebellion</vt:lpstr>
      <vt:lpstr>Denmark Vesey</vt:lpstr>
      <vt:lpstr>Gabriel </vt:lpstr>
      <vt:lpstr>The Stono Rebellion</vt:lpstr>
    </vt:vector>
  </TitlesOfParts>
  <Company>Virginia Beach City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Adam Henry</dc:creator>
  <cp:lastModifiedBy>Adam Henry</cp:lastModifiedBy>
  <cp:revision>17</cp:revision>
  <dcterms:created xsi:type="dcterms:W3CDTF">2013-12-09T15:58:18Z</dcterms:created>
  <dcterms:modified xsi:type="dcterms:W3CDTF">2014-12-09T13:09:28Z</dcterms:modified>
</cp:coreProperties>
</file>